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98" r:id="rId5"/>
    <p:sldId id="297" r:id="rId6"/>
    <p:sldId id="337" r:id="rId7"/>
    <p:sldId id="329" r:id="rId8"/>
    <p:sldId id="332" r:id="rId9"/>
    <p:sldId id="331" r:id="rId10"/>
    <p:sldId id="333" r:id="rId11"/>
    <p:sldId id="293" r:id="rId12"/>
    <p:sldId id="335" r:id="rId13"/>
    <p:sldId id="334" r:id="rId14"/>
    <p:sldId id="336" r:id="rId15"/>
    <p:sldId id="32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657D9D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63" autoAdjust="0"/>
    <p:restoredTop sz="94712" autoAdjust="0"/>
  </p:normalViewPr>
  <p:slideViewPr>
    <p:cSldViewPr snapToGrid="0">
      <p:cViewPr varScale="1">
        <p:scale>
          <a:sx n="110" d="100"/>
          <a:sy n="110" d="100"/>
        </p:scale>
        <p:origin x="1200" y="102"/>
      </p:cViewPr>
      <p:guideLst/>
    </p:cSldViewPr>
  </p:slideViewPr>
  <p:outlineViewPr>
    <p:cViewPr>
      <p:scale>
        <a:sx n="33" d="100"/>
        <a:sy n="33" d="100"/>
      </p:scale>
      <p:origin x="0" y="-9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4/13/2023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7760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63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6207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53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315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432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0633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3A426-6D4A-4D91-ACD6-A2C25BAE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4370" y="2033588"/>
            <a:ext cx="8863262" cy="2790825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243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043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1488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972050"/>
            <a:ext cx="12192000" cy="1203914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6175964"/>
            <a:ext cx="11449050" cy="140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8621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779206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286554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779731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283731"/>
            <a:ext cx="5472113" cy="337903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571834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571834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05053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12401"/>
            <a:ext cx="5472000" cy="1494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912" y="4026599"/>
            <a:ext cx="5472000" cy="158721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99" y="4530599"/>
            <a:ext cx="5472113" cy="149487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606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text, indoor, dark, set&#10;&#10;Description automatically generated">
            <a:extLst>
              <a:ext uri="{FF2B5EF4-FFF2-40B4-BE49-F238E27FC236}">
                <a16:creationId xmlns:a16="http://schemas.microsoft.com/office/drawing/2014/main" id="{F485327E-2913-4965-965F-FA9331DAE42F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9918240" y="6398670"/>
            <a:ext cx="1702260" cy="3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78" r:id="rId3"/>
    <p:sldLayoutId id="2147483663" r:id="rId4"/>
    <p:sldLayoutId id="2147483677" r:id="rId5"/>
    <p:sldLayoutId id="2147483658" r:id="rId6"/>
    <p:sldLayoutId id="2147483666" r:id="rId7"/>
    <p:sldLayoutId id="2147483659" r:id="rId8"/>
    <p:sldLayoutId id="2147483676" r:id="rId9"/>
    <p:sldLayoutId id="2147483660" r:id="rId10"/>
    <p:sldLayoutId id="2147483664" r:id="rId11"/>
    <p:sldLayoutId id="2147483650" r:id="rId12"/>
    <p:sldLayoutId id="2147483652" r:id="rId13"/>
    <p:sldLayoutId id="2147483656" r:id="rId14"/>
    <p:sldLayoutId id="2147483657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3" r:id="rId21"/>
    <p:sldLayoutId id="2147483674" r:id="rId22"/>
    <p:sldLayoutId id="2147483654" r:id="rId23"/>
    <p:sldLayoutId id="2147483655" r:id="rId24"/>
    <p:sldLayoutId id="2147483675" r:id="rId25"/>
    <p:sldLayoutId id="2147483672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74339"/>
            <a:ext cx="8991600" cy="1892616"/>
          </a:xfrm>
        </p:spPr>
        <p:txBody>
          <a:bodyPr lIns="182880" rIns="1005840"/>
          <a:lstStyle/>
          <a:p>
            <a:r>
              <a:rPr lang="en-US" dirty="0"/>
              <a:t>City of Sunset Valley Capital Improvements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766955"/>
            <a:ext cx="8991599" cy="682145"/>
          </a:xfrm>
        </p:spPr>
        <p:txBody>
          <a:bodyPr tIns="91440" rIns="192024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           Public Meeting</a:t>
            </a:r>
          </a:p>
        </p:txBody>
      </p:sp>
      <p:pic>
        <p:nvPicPr>
          <p:cNvPr id="7" name="Picture 6" descr="A picture containing text, indoor, dark, set&#10;&#10;Description automatically generated">
            <a:extLst>
              <a:ext uri="{FF2B5EF4-FFF2-40B4-BE49-F238E27FC236}">
                <a16:creationId xmlns:a16="http://schemas.microsoft.com/office/drawing/2014/main" id="{BDCBF103-1A24-4DDE-A041-BD99F9FFF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588" y="6199130"/>
            <a:ext cx="2278876" cy="478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71E07F-B469-4A7C-A014-0B0882B4E40E}"/>
              </a:ext>
            </a:extLst>
          </p:cNvPr>
          <p:cNvSpPr txBox="1"/>
          <p:nvPr/>
        </p:nvSpPr>
        <p:spPr>
          <a:xfrm>
            <a:off x="2497056" y="5551754"/>
            <a:ext cx="3997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April 12, 2023</a:t>
            </a:r>
          </a:p>
          <a:p>
            <a:pPr algn="ctr"/>
            <a:r>
              <a:rPr lang="en-US" sz="2000" dirty="0"/>
              <a:t>Presentation by:</a:t>
            </a:r>
          </a:p>
          <a:p>
            <a:pPr algn="ctr"/>
            <a:r>
              <a:rPr lang="en-US" sz="2000" dirty="0"/>
              <a:t>Freeland Turk Engineering Group</a:t>
            </a:r>
          </a:p>
          <a:p>
            <a:pPr algn="r"/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7598DC-61A0-EB49-C67B-C438C8ED7D77}"/>
              </a:ext>
            </a:extLst>
          </p:cNvPr>
          <p:cNvSpPr/>
          <p:nvPr/>
        </p:nvSpPr>
        <p:spPr>
          <a:xfrm>
            <a:off x="8991598" y="4766955"/>
            <a:ext cx="3200402" cy="6821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96FED-E3CD-AE47-9657-453FE9146C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62" t="10654" r="64125" b="79538"/>
          <a:stretch/>
        </p:blipFill>
        <p:spPr>
          <a:xfrm>
            <a:off x="2209800" y="447909"/>
            <a:ext cx="704088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50" dirty="0"/>
              <a:t>Construction is Coming – What to Expect</a:t>
            </a:r>
            <a:br>
              <a:rPr lang="en-US" sz="4400" spc="-150" dirty="0"/>
            </a:br>
            <a:r>
              <a:rPr lang="en-US" sz="2000" spc="-150" dirty="0"/>
              <a:t>Sunset Trail and Lone Oak Trail Water Line Construction</a:t>
            </a:r>
            <a:endParaRPr lang="en-US" sz="4400" spc="-1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052" name="Picture 4" descr="Asheville Water Resources to replace water lines in seven areas - The City  of Asheville">
            <a:extLst>
              <a:ext uri="{FF2B5EF4-FFF2-40B4-BE49-F238E27FC236}">
                <a16:creationId xmlns:a16="http://schemas.microsoft.com/office/drawing/2014/main" id="{D7C9C529-59FA-82D3-305E-27ED501A0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373" y="450527"/>
            <a:ext cx="8120077" cy="430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ater CIPs">
            <a:extLst>
              <a:ext uri="{FF2B5EF4-FFF2-40B4-BE49-F238E27FC236}">
                <a16:creationId xmlns:a16="http://schemas.microsoft.com/office/drawing/2014/main" id="{6A180917-B5A6-2216-5799-B5A2A5CC5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73" y="142875"/>
            <a:ext cx="3685225" cy="491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626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50" dirty="0"/>
              <a:t>Construction is Coming – What to Expect</a:t>
            </a:r>
            <a:br>
              <a:rPr lang="en-US" sz="4400" spc="-150" dirty="0"/>
            </a:br>
            <a:r>
              <a:rPr lang="en-US" sz="2000" spc="-150" dirty="0"/>
              <a:t>Sunset Trail and Lone Oak Trail Mill and Overlay</a:t>
            </a:r>
            <a:endParaRPr lang="en-US" sz="4400" spc="-1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074" name="Picture 2" descr="Mill &amp; Overlay | BETA Group">
            <a:extLst>
              <a:ext uri="{FF2B5EF4-FFF2-40B4-BE49-F238E27FC236}">
                <a16:creationId xmlns:a16="http://schemas.microsoft.com/office/drawing/2014/main" id="{6BC77E1B-56FB-91F3-19ED-AC8FF91DE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3" y="615309"/>
            <a:ext cx="6675156" cy="32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ill and Overlay - Road Knowledge">
            <a:extLst>
              <a:ext uri="{FF2B5EF4-FFF2-40B4-BE49-F238E27FC236}">
                <a16:creationId xmlns:a16="http://schemas.microsoft.com/office/drawing/2014/main" id="{99441C71-DAFF-E052-3521-6A6B4805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084" y="230311"/>
            <a:ext cx="6061803" cy="454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606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347979"/>
            <a:ext cx="8496302" cy="1157596"/>
          </a:xfrm>
        </p:spPr>
        <p:txBody>
          <a:bodyPr lIns="182880" rIns="1005840"/>
          <a:lstStyle/>
          <a:p>
            <a:pPr algn="l"/>
            <a:r>
              <a:rPr lang="en-US" dirty="0"/>
              <a:t>Questions?</a:t>
            </a:r>
          </a:p>
        </p:txBody>
      </p:sp>
      <p:pic>
        <p:nvPicPr>
          <p:cNvPr id="7" name="Picture 6" descr="A picture containing text, indoor, dark, set&#10;&#10;Description automatically generated">
            <a:extLst>
              <a:ext uri="{FF2B5EF4-FFF2-40B4-BE49-F238E27FC236}">
                <a16:creationId xmlns:a16="http://schemas.microsoft.com/office/drawing/2014/main" id="{BDCBF103-1A24-4DDE-A041-BD99F9FFF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588" y="6199130"/>
            <a:ext cx="2278876" cy="4784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546E4-7F20-F319-B2F2-632FD69C5B8E}"/>
              </a:ext>
            </a:extLst>
          </p:cNvPr>
          <p:cNvSpPr/>
          <p:nvPr/>
        </p:nvSpPr>
        <p:spPr>
          <a:xfrm>
            <a:off x="0" y="5240395"/>
            <a:ext cx="3695700" cy="107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BD385D-34BE-6644-60C1-AB75F3B14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5" y="69924"/>
            <a:ext cx="11996983" cy="2151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05738F-7A17-60EC-9D37-01AA2FAF0A2C}"/>
              </a:ext>
            </a:extLst>
          </p:cNvPr>
          <p:cNvSpPr txBox="1"/>
          <p:nvPr/>
        </p:nvSpPr>
        <p:spPr>
          <a:xfrm>
            <a:off x="-1" y="2821274"/>
            <a:ext cx="868252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Contact Information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City Contact – Dakota Burns - Public Works Superintendent – 512-891-9103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Emergency Situations– Call 911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629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00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869795"/>
            <a:ext cx="6211724" cy="1124345"/>
          </a:xfrm>
        </p:spPr>
        <p:txBody>
          <a:bodyPr/>
          <a:lstStyle/>
          <a:p>
            <a:r>
              <a:rPr lang="en-US" sz="4400" spc="-150" dirty="0"/>
              <a:t>Presentation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158" y="3101866"/>
            <a:ext cx="6843592" cy="2428351"/>
          </a:xfrm>
        </p:spPr>
        <p:txBody>
          <a:bodyPr/>
          <a:lstStyle/>
          <a:p>
            <a:r>
              <a:rPr lang="en-US" sz="2000" dirty="0"/>
              <a:t>Project locations and potential impacts to residents.</a:t>
            </a:r>
          </a:p>
          <a:p>
            <a:r>
              <a:rPr lang="en-US" sz="2000" dirty="0"/>
              <a:t>What this work will look like.</a:t>
            </a:r>
          </a:p>
          <a:p>
            <a:r>
              <a:rPr lang="en-US" sz="2000" dirty="0"/>
              <a:t>Approximate timeline – more detail as project progresses.</a:t>
            </a:r>
          </a:p>
          <a:p>
            <a:r>
              <a:rPr lang="en-US" sz="2000" dirty="0"/>
              <a:t>City Point of Contact</a:t>
            </a:r>
          </a:p>
          <a:p>
            <a:r>
              <a:rPr lang="en-US" sz="2000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00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869795"/>
            <a:ext cx="4719120" cy="1124345"/>
          </a:xfrm>
        </p:spPr>
        <p:txBody>
          <a:bodyPr/>
          <a:lstStyle/>
          <a:p>
            <a:r>
              <a:rPr lang="en-US" sz="4400" spc="-150" dirty="0"/>
              <a:t>Project Location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158" y="3101866"/>
            <a:ext cx="4072572" cy="2428351"/>
          </a:xfrm>
        </p:spPr>
        <p:txBody>
          <a:bodyPr/>
          <a:lstStyle/>
          <a:p>
            <a:r>
              <a:rPr lang="en-US" sz="2000" dirty="0"/>
              <a:t>Sanitary Sewer Replacement Along Hwy 290 in front of Holiday Inn and TxDOT Pond area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2CDD56-F0B7-6F48-14B6-A53D0E4AF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0" t="32877" r="8486" b="7165"/>
          <a:stretch/>
        </p:blipFill>
        <p:spPr>
          <a:xfrm>
            <a:off x="4928074" y="1255490"/>
            <a:ext cx="7263926" cy="419574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DE65B6-1FD0-BF68-5869-C56A70740017}"/>
              </a:ext>
            </a:extLst>
          </p:cNvPr>
          <p:cNvCxnSpPr/>
          <p:nvPr/>
        </p:nvCxnSpPr>
        <p:spPr>
          <a:xfrm flipV="1">
            <a:off x="6025774" y="3375872"/>
            <a:ext cx="4426721" cy="316194"/>
          </a:xfrm>
          <a:prstGeom prst="line">
            <a:avLst/>
          </a:prstGeom>
          <a:ln w="136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913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00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869795"/>
            <a:ext cx="4719120" cy="1124345"/>
          </a:xfrm>
        </p:spPr>
        <p:txBody>
          <a:bodyPr/>
          <a:lstStyle/>
          <a:p>
            <a:r>
              <a:rPr lang="en-US" sz="4400" spc="-150" dirty="0"/>
              <a:t>Project Location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158" y="3101866"/>
            <a:ext cx="4072572" cy="2428351"/>
          </a:xfrm>
        </p:spPr>
        <p:txBody>
          <a:bodyPr/>
          <a:lstStyle/>
          <a:p>
            <a:r>
              <a:rPr lang="en-US" sz="2000" dirty="0"/>
              <a:t>Water Line Replacement on Sunset Trail and parts of Lone Oak Trail</a:t>
            </a:r>
          </a:p>
          <a:p>
            <a:r>
              <a:rPr lang="en-US" sz="2000" dirty="0"/>
              <a:t>One Lane Traffic/Detours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EEE2DB-7ACE-A7BF-407A-E1DD24E9E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82" t="19817" r="11753" b="3577"/>
          <a:stretch/>
        </p:blipFill>
        <p:spPr>
          <a:xfrm>
            <a:off x="5295544" y="760575"/>
            <a:ext cx="6896456" cy="505911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4F1D34-1ED8-63A1-0CFA-D2558CE181DF}"/>
              </a:ext>
            </a:extLst>
          </p:cNvPr>
          <p:cNvCxnSpPr>
            <a:cxnSpLocks/>
          </p:cNvCxnSpPr>
          <p:nvPr/>
        </p:nvCxnSpPr>
        <p:spPr>
          <a:xfrm flipH="1">
            <a:off x="8280875" y="1538243"/>
            <a:ext cx="1914258" cy="3307222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44F3FC-208C-B806-A73E-C26AC93A5AE1}"/>
              </a:ext>
            </a:extLst>
          </p:cNvPr>
          <p:cNvCxnSpPr>
            <a:cxnSpLocks/>
          </p:cNvCxnSpPr>
          <p:nvPr/>
        </p:nvCxnSpPr>
        <p:spPr>
          <a:xfrm flipH="1">
            <a:off x="6366617" y="4845465"/>
            <a:ext cx="1982624" cy="68367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900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00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869795"/>
            <a:ext cx="4719120" cy="1124345"/>
          </a:xfrm>
        </p:spPr>
        <p:txBody>
          <a:bodyPr/>
          <a:lstStyle/>
          <a:p>
            <a:r>
              <a:rPr lang="en-US" sz="4400" spc="-150" dirty="0"/>
              <a:t>Project Location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158" y="3101866"/>
            <a:ext cx="4072572" cy="2428351"/>
          </a:xfrm>
        </p:spPr>
        <p:txBody>
          <a:bodyPr/>
          <a:lstStyle/>
          <a:p>
            <a:r>
              <a:rPr lang="en-US" sz="2000" dirty="0"/>
              <a:t>Jones Road</a:t>
            </a:r>
          </a:p>
          <a:p>
            <a:r>
              <a:rPr lang="en-US" sz="2000" dirty="0"/>
              <a:t>Drainage Improvements</a:t>
            </a:r>
          </a:p>
          <a:p>
            <a:pPr lvl="1"/>
            <a:r>
              <a:rPr lang="en-US" sz="1800" dirty="0"/>
              <a:t>Inlet Replacement and Swale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AISD Meter Conversion</a:t>
            </a:r>
          </a:p>
          <a:p>
            <a:pPr marL="266700" lvl="1" indent="0">
              <a:buNone/>
            </a:pPr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7E56EC-0E8C-99E5-AE6C-FA91FF82E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10" t="9919" r="16798" b="8365"/>
          <a:stretch/>
        </p:blipFill>
        <p:spPr>
          <a:xfrm>
            <a:off x="4341264" y="170917"/>
            <a:ext cx="7850736" cy="53965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FEBA05-1992-5933-AD09-AB7D11CBA88F}"/>
              </a:ext>
            </a:extLst>
          </p:cNvPr>
          <p:cNvCxnSpPr/>
          <p:nvPr/>
        </p:nvCxnSpPr>
        <p:spPr>
          <a:xfrm>
            <a:off x="8178325" y="2922662"/>
            <a:ext cx="1085316" cy="623843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05FCDD-6EB5-1BEB-11BD-A4299D557707}"/>
              </a:ext>
            </a:extLst>
          </p:cNvPr>
          <p:cNvCxnSpPr>
            <a:cxnSpLocks/>
          </p:cNvCxnSpPr>
          <p:nvPr/>
        </p:nvCxnSpPr>
        <p:spPr>
          <a:xfrm flipH="1">
            <a:off x="9067088" y="3525405"/>
            <a:ext cx="145279" cy="538927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97B0F7-5ADB-5570-1CEC-EA3B3061E46A}"/>
              </a:ext>
            </a:extLst>
          </p:cNvPr>
          <p:cNvCxnSpPr/>
          <p:nvPr/>
        </p:nvCxnSpPr>
        <p:spPr>
          <a:xfrm>
            <a:off x="4168923" y="536962"/>
            <a:ext cx="1085316" cy="623843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602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00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869795"/>
            <a:ext cx="4719120" cy="1124345"/>
          </a:xfrm>
        </p:spPr>
        <p:txBody>
          <a:bodyPr/>
          <a:lstStyle/>
          <a:p>
            <a:r>
              <a:rPr lang="en-US" sz="4400" spc="-150" dirty="0"/>
              <a:t>Project Location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158" y="3101866"/>
            <a:ext cx="4072572" cy="2428351"/>
          </a:xfrm>
        </p:spPr>
        <p:txBody>
          <a:bodyPr/>
          <a:lstStyle/>
          <a:p>
            <a:r>
              <a:rPr lang="en-US" sz="2000" dirty="0"/>
              <a:t>Water Line Replacement parts of Lone Oak Trail</a:t>
            </a:r>
          </a:p>
          <a:p>
            <a:r>
              <a:rPr lang="en-US" sz="2000" dirty="0"/>
              <a:t>Turnaround at end of Lone Oak Trail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6C3256-105C-F3F8-E74F-980DC9C53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61" t="8947" r="27744" b="8235"/>
          <a:stretch/>
        </p:blipFill>
        <p:spPr>
          <a:xfrm>
            <a:off x="7041734" y="598205"/>
            <a:ext cx="5059110" cy="54693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30807A-1CE7-02E3-4745-21572D6A4D6B}"/>
              </a:ext>
            </a:extLst>
          </p:cNvPr>
          <p:cNvCxnSpPr/>
          <p:nvPr/>
        </p:nvCxnSpPr>
        <p:spPr>
          <a:xfrm flipH="1">
            <a:off x="10143858" y="863125"/>
            <a:ext cx="333286" cy="683664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086BA-1C19-DB13-FB34-FDE8494956E9}"/>
              </a:ext>
            </a:extLst>
          </p:cNvPr>
          <p:cNvCxnSpPr>
            <a:cxnSpLocks/>
          </p:cNvCxnSpPr>
          <p:nvPr/>
        </p:nvCxnSpPr>
        <p:spPr>
          <a:xfrm>
            <a:off x="7366475" y="4990744"/>
            <a:ext cx="538385" cy="290557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E46EA08-E119-1B81-B1DB-18121B24805E}"/>
              </a:ext>
            </a:extLst>
          </p:cNvPr>
          <p:cNvSpPr/>
          <p:nvPr/>
        </p:nvSpPr>
        <p:spPr>
          <a:xfrm>
            <a:off x="7751036" y="5351572"/>
            <a:ext cx="307648" cy="3228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16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00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869795"/>
            <a:ext cx="4719120" cy="1124345"/>
          </a:xfrm>
        </p:spPr>
        <p:txBody>
          <a:bodyPr/>
          <a:lstStyle/>
          <a:p>
            <a:r>
              <a:rPr lang="en-US" sz="4400" spc="-150" dirty="0"/>
              <a:t>Project Location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158" y="3101866"/>
            <a:ext cx="4072572" cy="2428351"/>
          </a:xfrm>
        </p:spPr>
        <p:txBody>
          <a:bodyPr/>
          <a:lstStyle/>
          <a:p>
            <a:r>
              <a:rPr lang="en-US" sz="2000" dirty="0"/>
              <a:t>2” Asphalt Mill and Overlay</a:t>
            </a:r>
          </a:p>
          <a:p>
            <a:r>
              <a:rPr lang="en-US" sz="2000" dirty="0"/>
              <a:t>Active Traffic Control during Mill and Overlay Operations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6C3256-105C-F3F8-E74F-980DC9C53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71" t="10770" r="16783" b="6412"/>
          <a:stretch/>
        </p:blipFill>
        <p:spPr>
          <a:xfrm>
            <a:off x="6170063" y="478563"/>
            <a:ext cx="6101698" cy="546930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8BC0C4-521F-E9FC-3ABD-75D5767C7328}"/>
              </a:ext>
            </a:extLst>
          </p:cNvPr>
          <p:cNvCxnSpPr>
            <a:cxnSpLocks/>
          </p:cNvCxnSpPr>
          <p:nvPr/>
        </p:nvCxnSpPr>
        <p:spPr>
          <a:xfrm flipH="1">
            <a:off x="10707880" y="2055951"/>
            <a:ext cx="1077758" cy="1977664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5F4CD0-0446-DDE0-3CCF-116658958D61}"/>
              </a:ext>
            </a:extLst>
          </p:cNvPr>
          <p:cNvCxnSpPr>
            <a:cxnSpLocks/>
          </p:cNvCxnSpPr>
          <p:nvPr/>
        </p:nvCxnSpPr>
        <p:spPr>
          <a:xfrm flipH="1">
            <a:off x="9622564" y="3961919"/>
            <a:ext cx="1085316" cy="71696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5EECB0-BFDB-50CE-8ABB-314FF1C3BE45}"/>
              </a:ext>
            </a:extLst>
          </p:cNvPr>
          <p:cNvCxnSpPr>
            <a:cxnSpLocks/>
          </p:cNvCxnSpPr>
          <p:nvPr/>
        </p:nvCxnSpPr>
        <p:spPr>
          <a:xfrm flipH="1">
            <a:off x="6691357" y="682239"/>
            <a:ext cx="2591132" cy="4530696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078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50" dirty="0"/>
              <a:t>Construction is Coming – What to Expect</a:t>
            </a:r>
            <a:br>
              <a:rPr lang="en-US" sz="4400" spc="-150" dirty="0"/>
            </a:br>
            <a:r>
              <a:rPr lang="en-US" sz="2000" spc="-150" dirty="0"/>
              <a:t>HWY 290 Sewer Replacement</a:t>
            </a:r>
            <a:endParaRPr lang="en-US" sz="4400" spc="-1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30" name="Picture 6" descr="Engineering Report: $2 Million Centre Ave. Sewer Investment Wraps |  Pittsburgh Water &amp; Sewer Authority">
            <a:extLst>
              <a:ext uri="{FF2B5EF4-FFF2-40B4-BE49-F238E27FC236}">
                <a16:creationId xmlns:a16="http://schemas.microsoft.com/office/drawing/2014/main" id="{714D36D0-0E9B-1219-A4E3-C21EDD09D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03" y="199776"/>
            <a:ext cx="3746661" cy="457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efferson and Main Street Sanitary Sewer Replacement — Spicer Group">
            <a:extLst>
              <a:ext uri="{FF2B5EF4-FFF2-40B4-BE49-F238E27FC236}">
                <a16:creationId xmlns:a16="http://schemas.microsoft.com/office/drawing/2014/main" id="{4D27F74F-4A34-895F-D96C-222DC2804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83" y="190143"/>
            <a:ext cx="7323018" cy="457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50" dirty="0"/>
              <a:t>Construction is Coming – What to Expect</a:t>
            </a:r>
            <a:br>
              <a:rPr lang="en-US" sz="4400" spc="-150" dirty="0"/>
            </a:br>
            <a:r>
              <a:rPr lang="en-US" sz="2000" spc="-150" dirty="0"/>
              <a:t>Jones Road Drainage</a:t>
            </a:r>
            <a:endParaRPr lang="en-US" sz="4400" spc="-1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 descr="Construction BMPs Archives - Storm Water Hawaii">
            <a:extLst>
              <a:ext uri="{FF2B5EF4-FFF2-40B4-BE49-F238E27FC236}">
                <a16:creationId xmlns:a16="http://schemas.microsoft.com/office/drawing/2014/main" id="{CC23B98B-C655-F623-7808-40EB3795B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583" y="682036"/>
            <a:ext cx="7814417" cy="367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crete Drainage Swale - Enterprise Commercial Paving">
            <a:extLst>
              <a:ext uri="{FF2B5EF4-FFF2-40B4-BE49-F238E27FC236}">
                <a16:creationId xmlns:a16="http://schemas.microsoft.com/office/drawing/2014/main" id="{96224B15-ACF9-6DB6-463F-2F6AF7639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275351"/>
            <a:ext cx="3319604" cy="442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040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TEG 2020">
      <a:dk1>
        <a:srgbClr val="44546A"/>
      </a:dk1>
      <a:lt1>
        <a:sysClr val="window" lastClr="FFFFFF"/>
      </a:lt1>
      <a:dk2>
        <a:srgbClr val="44546A"/>
      </a:dk2>
      <a:lt2>
        <a:srgbClr val="E7E6E6"/>
      </a:lt2>
      <a:accent1>
        <a:srgbClr val="104AA0"/>
      </a:accent1>
      <a:accent2>
        <a:srgbClr val="646464"/>
      </a:accent2>
      <a:accent3>
        <a:srgbClr val="D0D2D3"/>
      </a:accent3>
      <a:accent4>
        <a:srgbClr val="600425"/>
      </a:accent4>
      <a:accent5>
        <a:srgbClr val="508BBF"/>
      </a:accent5>
      <a:accent6>
        <a:srgbClr val="3A3838"/>
      </a:accent6>
      <a:hlink>
        <a:srgbClr val="0563C1"/>
      </a:hlink>
      <a:folHlink>
        <a:srgbClr val="954F72"/>
      </a:folHlink>
    </a:clrScheme>
    <a:fontScheme name="Freeland Turk Engineering Group">
      <a:majorFont>
        <a:latin typeface="Segoe UI Semi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0_Bright business presentation_AAS_v3" id="{57D58BC9-3F05-45D4-81CD-7BA898B4CAAD}" vid="{0F92AA19-00D6-4C71-B13F-219D7994A0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EDB5DD7-8DCC-4069-9EB3-5D0981866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E15EA0-2F38-456B-B156-038699A5D1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90D0D0-7C1D-47FF-A2F0-9937AA567A3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FTEG Theme 2020</Template>
  <TotalTime>544</TotalTime>
  <Words>220</Words>
  <Application>Microsoft Office PowerPoint</Application>
  <PresentationFormat>Widescreen</PresentationFormat>
  <Paragraphs>46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Segoe UI Semibold</vt:lpstr>
      <vt:lpstr>Times New Roman</vt:lpstr>
      <vt:lpstr>Office Theme</vt:lpstr>
      <vt:lpstr>City of Sunset Valley Capital Improvements</vt:lpstr>
      <vt:lpstr>Presentation Summary</vt:lpstr>
      <vt:lpstr>Project Location</vt:lpstr>
      <vt:lpstr>Project Location</vt:lpstr>
      <vt:lpstr>Project Location</vt:lpstr>
      <vt:lpstr>Project Location</vt:lpstr>
      <vt:lpstr>Project Location</vt:lpstr>
      <vt:lpstr>Construction is Coming – What to Expect HWY 290 Sewer Replacement</vt:lpstr>
      <vt:lpstr>Construction is Coming – What to Expect Jones Road Drainage</vt:lpstr>
      <vt:lpstr>Construction is Coming – What to Expect Sunset Trail and Lone Oak Trail Water Line Construction</vt:lpstr>
      <vt:lpstr>Construction is Coming – What to Expect Sunset Trail and Lone Oak Trail Mill and Overlay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Freeland Turk</dc:title>
  <dc:creator>Jessica Halm</dc:creator>
  <cp:lastModifiedBy>Carolyn Meredith</cp:lastModifiedBy>
  <cp:revision>19</cp:revision>
  <dcterms:created xsi:type="dcterms:W3CDTF">2021-09-22T12:53:09Z</dcterms:created>
  <dcterms:modified xsi:type="dcterms:W3CDTF">2023-04-13T20:14:35Z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